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xlsx" ContentType="application/vnd.openxmlformats-officedocument.spreadsheetml.sheet"/>
  <Default Extension="gif" ContentType="image/gif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72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printerSettings" Target="printerSettings/printerSettings1.bin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eg"/><Relationship Id="rId2" Type="http://schemas.openxmlformats.org/officeDocument/2006/relationships/package" Target="../embeddings/Microsoft_Excel_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Favorite Food of Mr. Benner's Class</c:v>
                </c:pt>
              </c:strCache>
            </c:strRef>
          </c:tx>
          <c:spPr>
            <a:blipFill>
              <a:blip xmlns:r="http://schemas.openxmlformats.org/officeDocument/2006/relationships" r:embed="rId1"/>
              <a:tile tx="0" ty="0" sx="100000" sy="100000" flip="none" algn="tl"/>
            </a:blipFill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476931736"/>
        <c:axId val="476369784"/>
      </c:barChart>
      <c:catAx>
        <c:axId val="476931736"/>
        <c:scaling>
          <c:orientation val="minMax"/>
        </c:scaling>
        <c:delete val="0"/>
        <c:axPos val="b"/>
        <c:majorTickMark val="out"/>
        <c:minorTickMark val="none"/>
        <c:tickLblPos val="nextTo"/>
        <c:spPr>
          <a:noFill/>
        </c:spPr>
        <c:crossAx val="476369784"/>
        <c:crosses val="autoZero"/>
        <c:auto val="1"/>
        <c:lblAlgn val="ctr"/>
        <c:lblOffset val="100"/>
        <c:noMultiLvlLbl val="0"/>
      </c:catAx>
      <c:valAx>
        <c:axId val="476369784"/>
        <c:scaling>
          <c:orientation val="minMax"/>
        </c:scaling>
        <c:delete val="0"/>
        <c:axPos val="l"/>
        <c:majorGridlines>
          <c:spPr>
            <a:ln w="15875">
              <a:solidFill>
                <a:schemeClr val="tx1"/>
              </a:solidFill>
            </a:ln>
          </c:spPr>
        </c:majorGridlines>
        <c:numFmt formatCode="General" sourceLinked="1"/>
        <c:majorTickMark val="out"/>
        <c:minorTickMark val="none"/>
        <c:tickLblPos val="nextTo"/>
        <c:crossAx val="476931736"/>
        <c:crosses val="autoZero"/>
        <c:crossBetween val="between"/>
      </c:valAx>
      <c:spPr>
        <a:solidFill>
          <a:schemeClr val="bg1"/>
        </a:solidFill>
      </c:spPr>
    </c:plotArea>
    <c:legend>
      <c:legendPos val="r"/>
      <c:layout/>
      <c:overlay val="0"/>
    </c:legend>
    <c:plotVisOnly val="1"/>
    <c:dispBlanksAs val="gap"/>
    <c:showDLblsOverMax val="0"/>
  </c:chart>
  <c:spPr>
    <a:solidFill>
      <a:schemeClr val="bg1">
        <a:alpha val="71000"/>
      </a:schemeClr>
    </a:solidFill>
  </c:spPr>
  <c:txPr>
    <a:bodyPr/>
    <a:lstStyle/>
    <a:p>
      <a:pPr>
        <a:defRPr sz="1800"/>
      </a:pPr>
      <a:endParaRPr lang="en-US"/>
    </a:p>
  </c:txPr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Boys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Girls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476734376"/>
        <c:axId val="374906040"/>
      </c:barChart>
      <c:catAx>
        <c:axId val="476734376"/>
        <c:scaling>
          <c:orientation val="minMax"/>
        </c:scaling>
        <c:delete val="0"/>
        <c:axPos val="b"/>
        <c:majorTickMark val="out"/>
        <c:minorTickMark val="none"/>
        <c:tickLblPos val="nextTo"/>
        <c:crossAx val="374906040"/>
        <c:crosses val="autoZero"/>
        <c:auto val="1"/>
        <c:lblAlgn val="ctr"/>
        <c:lblOffset val="100"/>
        <c:noMultiLvlLbl val="0"/>
      </c:catAx>
      <c:valAx>
        <c:axId val="37490604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476734376"/>
        <c:crosses val="autoZero"/>
        <c:crossBetween val="between"/>
      </c:valAx>
      <c:spPr>
        <a:solidFill>
          <a:srgbClr val="FFFFFF"/>
        </a:solidFill>
      </c:spPr>
    </c:plotArea>
    <c:legend>
      <c:legendPos val="r"/>
      <c:layout/>
      <c:overlay val="0"/>
    </c:legend>
    <c:plotVisOnly val="1"/>
    <c:dispBlanksAs val="gap"/>
    <c:showDLblsOverMax val="0"/>
  </c:chart>
  <c:spPr>
    <a:solidFill>
      <a:schemeClr val="bg2"/>
    </a:solidFill>
  </c:spPr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2.0</c:v>
                </c:pt>
                <c:pt idx="1">
                  <c:v>2.0</c:v>
                </c:pt>
                <c:pt idx="2">
                  <c:v>3.0</c:v>
                </c:pt>
                <c:pt idx="3">
                  <c:v>5.0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3883096"/>
        <c:axId val="3886072"/>
      </c:barChart>
      <c:catAx>
        <c:axId val="3883096"/>
        <c:scaling>
          <c:orientation val="minMax"/>
        </c:scaling>
        <c:delete val="0"/>
        <c:axPos val="l"/>
        <c:majorTickMark val="out"/>
        <c:minorTickMark val="none"/>
        <c:tickLblPos val="nextTo"/>
        <c:crossAx val="3886072"/>
        <c:crosses val="autoZero"/>
        <c:auto val="1"/>
        <c:lblAlgn val="ctr"/>
        <c:lblOffset val="100"/>
        <c:noMultiLvlLbl val="0"/>
      </c:catAx>
      <c:valAx>
        <c:axId val="3886072"/>
        <c:scaling>
          <c:orientation val="minMax"/>
        </c:scaling>
        <c:delete val="0"/>
        <c:axPos val="b"/>
        <c:majorGridlines/>
        <c:numFmt formatCode="General" sourceLinked="1"/>
        <c:majorTickMark val="out"/>
        <c:minorTickMark val="none"/>
        <c:tickLblPos val="nextTo"/>
        <c:crossAx val="3883096"/>
        <c:crosses val="autoZero"/>
        <c:crossBetween val="between"/>
      </c:valAx>
      <c:spPr>
        <a:solidFill>
          <a:srgbClr val="FFFFFF"/>
        </a:solidFill>
      </c:spPr>
    </c:plotArea>
    <c:legend>
      <c:legendPos val="r"/>
      <c:layout/>
      <c:overlay val="0"/>
    </c:legend>
    <c:plotVisOnly val="1"/>
    <c:dispBlanksAs val="gap"/>
    <c:showDLblsOverMax val="0"/>
  </c:chart>
  <c:spPr>
    <a:solidFill>
      <a:schemeClr val="bg2"/>
    </a:solidFill>
  </c:spPr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B9323B-C663-4B12-BF8B-E4733EF1041C}" type="datetimeFigureOut">
              <a:rPr lang="en-US" smtClean="0"/>
              <a:pPr/>
              <a:t>3/26/12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DA2BC-4B62-4AE0-BEF5-2A86916A6B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B9323B-C663-4B12-BF8B-E4733EF1041C}" type="datetimeFigureOut">
              <a:rPr lang="en-US" smtClean="0"/>
              <a:pPr/>
              <a:t>3/26/12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DA2BC-4B62-4AE0-BEF5-2A86916A6B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B9323B-C663-4B12-BF8B-E4733EF1041C}" type="datetimeFigureOut">
              <a:rPr lang="en-US" smtClean="0"/>
              <a:pPr/>
              <a:t>3/26/12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DA2BC-4B62-4AE0-BEF5-2A86916A6B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B9323B-C663-4B12-BF8B-E4733EF1041C}" type="datetimeFigureOut">
              <a:rPr lang="en-US" smtClean="0"/>
              <a:pPr/>
              <a:t>3/26/12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DA2BC-4B62-4AE0-BEF5-2A86916A6B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B9323B-C663-4B12-BF8B-E4733EF1041C}" type="datetimeFigureOut">
              <a:rPr lang="en-US" smtClean="0"/>
              <a:pPr/>
              <a:t>3/26/12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DA2BC-4B62-4AE0-BEF5-2A86916A6B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B9323B-C663-4B12-BF8B-E4733EF1041C}" type="datetimeFigureOut">
              <a:rPr lang="en-US" smtClean="0"/>
              <a:pPr/>
              <a:t>3/26/12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DA2BC-4B62-4AE0-BEF5-2A86916A6B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B9323B-C663-4B12-BF8B-E4733EF1041C}" type="datetimeFigureOut">
              <a:rPr lang="en-US" smtClean="0"/>
              <a:pPr/>
              <a:t>3/26/12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DA2BC-4B62-4AE0-BEF5-2A86916A6B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B9323B-C663-4B12-BF8B-E4733EF1041C}" type="datetimeFigureOut">
              <a:rPr lang="en-US" smtClean="0"/>
              <a:pPr/>
              <a:t>3/26/12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DA2BC-4B62-4AE0-BEF5-2A86916A6B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B9323B-C663-4B12-BF8B-E4733EF1041C}" type="datetimeFigureOut">
              <a:rPr lang="en-US" smtClean="0"/>
              <a:pPr/>
              <a:t>3/26/12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DA2BC-4B62-4AE0-BEF5-2A86916A6B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B9323B-C663-4B12-BF8B-E4733EF1041C}" type="datetimeFigureOut">
              <a:rPr lang="en-US" smtClean="0"/>
              <a:pPr/>
              <a:t>3/26/12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DA2BC-4B62-4AE0-BEF5-2A86916A6B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B9323B-C663-4B12-BF8B-E4733EF1041C}" type="datetimeFigureOut">
              <a:rPr lang="en-US" smtClean="0"/>
              <a:pPr/>
              <a:t>3/26/12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DA2BC-4B62-4AE0-BEF5-2A86916A6B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B9323B-C663-4B12-BF8B-E4733EF1041C}" type="datetimeFigureOut">
              <a:rPr lang="en-US" smtClean="0"/>
              <a:pPr/>
              <a:t>3/26/12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9DA2BC-4B62-4AE0-BEF5-2A86916A6BC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eg"/><Relationship Id="rId3" Type="http://schemas.openxmlformats.org/officeDocument/2006/relationships/image" Target="../media/image2.gi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eg"/><Relationship Id="rId3" Type="http://schemas.openxmlformats.org/officeDocument/2006/relationships/chart" Target="../charts/char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eg"/><Relationship Id="rId3" Type="http://schemas.openxmlformats.org/officeDocument/2006/relationships/chart" Target="../charts/char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eg"/><Relationship Id="rId3" Type="http://schemas.openxmlformats.org/officeDocument/2006/relationships/chart" Target="../charts/char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eg"/><Relationship Id="rId3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dvd-ppt-slideshow.com/images/ppt-background/background-1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85699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5400" b="1" dirty="0" smtClean="0">
                <a:latin typeface="Kristen ITC" pitchFamily="66" charset="0"/>
              </a:rPr>
              <a:t>Bar Graphs</a:t>
            </a:r>
            <a:endParaRPr lang="en-US" sz="5400" b="1" dirty="0">
              <a:latin typeface="Kristen ITC" pitchFamily="66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Algebra Seminar I</a:t>
            </a:r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xmlns:p14="http://schemas.microsoft.com/office/powerpoint/2010/main">
    <p:blinds dir="vert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www.dvd-ppt-slideshow.com/images/ppt-background/background-1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85699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Kristen ITC" pitchFamily="66" charset="0"/>
              </a:rPr>
              <a:t>What is a Bar Graph??</a:t>
            </a:r>
            <a:endParaRPr lang="en-US" b="1" dirty="0">
              <a:latin typeface="Kristen ITC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Kristen ITC" pitchFamily="66" charset="0"/>
              </a:rPr>
              <a:t>A Bar Graph uses rectangular bars or objects to represent data.  They can be used to compare individual years or other distinct items.  </a:t>
            </a:r>
          </a:p>
          <a:p>
            <a:r>
              <a:rPr lang="en-US" dirty="0" smtClean="0">
                <a:latin typeface="Kristen ITC" pitchFamily="66" charset="0"/>
              </a:rPr>
              <a:t>For example comparing the price in jeans, shorts, and t-shirts from a given store.</a:t>
            </a:r>
            <a:endParaRPr lang="en-US" dirty="0">
              <a:latin typeface="Kristen ITC" pitchFamily="66" charset="0"/>
            </a:endParaRPr>
          </a:p>
        </p:txBody>
      </p:sp>
    </p:spTree>
  </p:cSld>
  <p:clrMapOvr>
    <a:masterClrMapping/>
  </p:clrMapOvr>
  <p:transition xmlns:p14="http://schemas.microsoft.com/office/powerpoint/2010/main">
    <p:blinds dir="vert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www.dvd-ppt-slideshow.com/images/ppt-background/background-1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85699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Kristen ITC" pitchFamily="66" charset="0"/>
              </a:rPr>
              <a:t>What are they used for??</a:t>
            </a:r>
            <a:endParaRPr lang="en-US" b="1" dirty="0">
              <a:latin typeface="Kristen ITC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olidFill>
            <a:schemeClr val="accent1">
              <a:alpha val="44000"/>
            </a:schemeClr>
          </a:solidFill>
        </p:spPr>
        <p:txBody>
          <a:bodyPr>
            <a:normAutofit lnSpcReduction="10000"/>
          </a:bodyPr>
          <a:lstStyle/>
          <a:p>
            <a:r>
              <a:rPr lang="en-US" dirty="0" smtClean="0">
                <a:latin typeface="Kristen ITC" pitchFamily="66" charset="0"/>
              </a:rPr>
              <a:t>They are mainly used to compare things to one another.  </a:t>
            </a:r>
          </a:p>
          <a:p>
            <a:r>
              <a:rPr lang="en-US" dirty="0" smtClean="0">
                <a:latin typeface="Kristen ITC" pitchFamily="66" charset="0"/>
              </a:rPr>
              <a:t>Recall: Line Graphs are used to…….</a:t>
            </a:r>
          </a:p>
          <a:p>
            <a:pPr lvl="1"/>
            <a:r>
              <a:rPr lang="en-US" dirty="0" smtClean="0">
                <a:latin typeface="Kristen ITC" pitchFamily="66" charset="0"/>
              </a:rPr>
              <a:t>Track changes of the course of time</a:t>
            </a:r>
          </a:p>
          <a:p>
            <a:endParaRPr lang="en-US" dirty="0">
              <a:latin typeface="Kristen ITC" pitchFamily="66" charset="0"/>
            </a:endParaRPr>
          </a:p>
          <a:p>
            <a:r>
              <a:rPr lang="en-US" dirty="0" smtClean="0">
                <a:latin typeface="Kristen ITC" pitchFamily="66" charset="0"/>
              </a:rPr>
              <a:t>So now you have two tools to use when representing gathered data, Line Graphs when tracking changes in time and Bar Graphs when you need to compare data. </a:t>
            </a:r>
            <a:endParaRPr lang="en-US" dirty="0">
              <a:latin typeface="Kristen ITC" pitchFamily="66" charset="0"/>
            </a:endParaRPr>
          </a:p>
        </p:txBody>
      </p:sp>
    </p:spTree>
  </p:cSld>
  <p:clrMapOvr>
    <a:masterClrMapping/>
  </p:clrMapOvr>
  <p:transition xmlns:p14="http://schemas.microsoft.com/office/powerpoint/2010/main">
    <p:blinds dir="vert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www.dvd-ppt-slideshow.com/images/ppt-background/background-1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85699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Kristen ITC" pitchFamily="66" charset="0"/>
              </a:rPr>
              <a:t>Example of a Bar Graph</a:t>
            </a:r>
            <a:endParaRPr lang="en-US" b="1" dirty="0">
              <a:latin typeface="Kristen ITC" pitchFamily="66" charset="0"/>
            </a:endParaRPr>
          </a:p>
        </p:txBody>
      </p:sp>
      <p:pic>
        <p:nvPicPr>
          <p:cNvPr id="10242" name="Picture 2" descr="http://www.indiana.edu/~atmat/units/nutrition/nutact2graph1.gif"/>
          <p:cNvPicPr>
            <a:picLocks noChangeAspect="1" noChangeArrowheads="1"/>
          </p:cNvPicPr>
          <p:nvPr/>
        </p:nvPicPr>
        <p:blipFill>
          <a:blip r:embed="rId3" cstate="print"/>
          <a:srcRect b="19048"/>
          <a:stretch>
            <a:fillRect/>
          </a:stretch>
        </p:blipFill>
        <p:spPr bwMode="auto">
          <a:xfrm>
            <a:off x="1828800" y="1657517"/>
            <a:ext cx="6096000" cy="420988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6" name="Rectangle 5"/>
          <p:cNvSpPr/>
          <p:nvPr/>
        </p:nvSpPr>
        <p:spPr>
          <a:xfrm>
            <a:off x="3352800" y="2133600"/>
            <a:ext cx="3276600" cy="304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xmlns:p14="http://schemas.microsoft.com/office/powerpoint/2010/main">
    <p:blinds dir="vert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www.dvd-ppt-slideshow.com/images/ppt-background/background-1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85699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Kristen ITC" pitchFamily="66" charset="0"/>
              </a:rPr>
              <a:t>Class Example</a:t>
            </a:r>
            <a:endParaRPr lang="en-US" b="1" dirty="0">
              <a:latin typeface="Kristen ITC" pitchFamily="66" charset="0"/>
            </a:endParaRP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56190655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ransition xmlns:p14="http://schemas.microsoft.com/office/powerpoint/2010/main">
    <p:blinds dir="vert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www.dvd-ppt-slideshow.com/images/ppt-background/background-1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85699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latin typeface="Kristen ITC" pitchFamily="66" charset="0"/>
              </a:rPr>
              <a:t>Double Bar Graph of Class Example</a:t>
            </a:r>
            <a:endParaRPr lang="en-US" dirty="0">
              <a:latin typeface="Kristen ITC" pitchFamily="66" charset="0"/>
            </a:endParaRP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44675913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ransition xmlns:p14="http://schemas.microsoft.com/office/powerpoint/2010/main">
    <p:blinds dir="vert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www.dvd-ppt-slideshow.com/images/ppt-background/background-1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85699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Kristen ITC" pitchFamily="66" charset="0"/>
              </a:rPr>
              <a:t>Horizontal???</a:t>
            </a:r>
            <a:endParaRPr lang="en-US" b="1" dirty="0">
              <a:latin typeface="Kristen ITC" pitchFamily="66" charset="0"/>
            </a:endParaRP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0559176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ransition xmlns:p14="http://schemas.microsoft.com/office/powerpoint/2010/main">
    <p:blinds dir="vert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www.dvd-ppt-slideshow.com/images/ppt-background/background-1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85699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Kristen ITC" pitchFamily="66" charset="0"/>
              </a:rPr>
              <a:t>Go 3D</a:t>
            </a:r>
            <a:endParaRPr lang="en-US" dirty="0">
              <a:latin typeface="Kristen ITC" pitchFamily="66" charset="0"/>
            </a:endParaRPr>
          </a:p>
        </p:txBody>
      </p:sp>
      <p:pic>
        <p:nvPicPr>
          <p:cNvPr id="6146" name="Picture 2" descr="http://www.codeguru.com/img/legacy/controls/graphBrian10.jpg"/>
          <p:cNvPicPr>
            <a:picLocks noChangeAspect="1" noChangeArrowheads="1"/>
          </p:cNvPicPr>
          <p:nvPr/>
        </p:nvPicPr>
        <p:blipFill>
          <a:blip r:embed="rId3" cstate="print"/>
          <a:srcRect t="15278" b="5556"/>
          <a:stretch>
            <a:fillRect/>
          </a:stretch>
        </p:blipFill>
        <p:spPr bwMode="auto">
          <a:xfrm>
            <a:off x="990600" y="1524000"/>
            <a:ext cx="7097084" cy="4343400"/>
          </a:xfrm>
          <a:prstGeom prst="rect">
            <a:avLst/>
          </a:prstGeom>
          <a:noFill/>
        </p:spPr>
      </p:pic>
    </p:spTree>
  </p:cSld>
  <p:clrMapOvr>
    <a:masterClrMapping/>
  </p:clrMapOvr>
  <p:transition xmlns:p14="http://schemas.microsoft.com/office/powerpoint/2010/main">
    <p:blinds dir="vert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1655</TotalTime>
  <Words>147</Words>
  <Application>Microsoft Macintosh PowerPoint</Application>
  <PresentationFormat>On-screen Show (4:3)</PresentationFormat>
  <Paragraphs>17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Bar Graphs</vt:lpstr>
      <vt:lpstr>What is a Bar Graph??</vt:lpstr>
      <vt:lpstr>What are they used for??</vt:lpstr>
      <vt:lpstr>Example of a Bar Graph</vt:lpstr>
      <vt:lpstr>Class Example</vt:lpstr>
      <vt:lpstr>Double Bar Graph of Class Example</vt:lpstr>
      <vt:lpstr>Horizontal???</vt:lpstr>
      <vt:lpstr>Go 3D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Bar Graphs</dc:title>
  <dc:creator>Austin</dc:creator>
  <cp:lastModifiedBy>psd</cp:lastModifiedBy>
  <cp:revision>11</cp:revision>
  <dcterms:created xsi:type="dcterms:W3CDTF">2012-03-24T17:12:13Z</dcterms:created>
  <dcterms:modified xsi:type="dcterms:W3CDTF">2012-03-26T11:59:37Z</dcterms:modified>
</cp:coreProperties>
</file>